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0" r:id="rId2"/>
    <p:sldId id="265" r:id="rId3"/>
    <p:sldId id="266" r:id="rId4"/>
    <p:sldId id="279" r:id="rId5"/>
    <p:sldId id="273" r:id="rId6"/>
    <p:sldId id="276" r:id="rId7"/>
    <p:sldId id="270" r:id="rId8"/>
    <p:sldId id="271" r:id="rId9"/>
    <p:sldId id="275" r:id="rId10"/>
    <p:sldId id="280" r:id="rId11"/>
    <p:sldId id="272" r:id="rId12"/>
    <p:sldId id="28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a" initials="l" lastIdx="1" clrIdx="0">
    <p:extLst>
      <p:ext uri="{19B8F6BF-5375-455C-9EA6-DF929625EA0E}">
        <p15:presenceInfo xmlns:p15="http://schemas.microsoft.com/office/powerpoint/2012/main" userId="lu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466AC31-116C-EC47-C527-63CB03411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B80B0B-EA45-37BB-ED0F-4A1297CDEA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5A02-08CF-467F-A8D1-B08CE4156F94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84EB88-CDDB-4272-4C5A-EC8E5C18EF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067B60-4158-75C4-A8CD-EEC9E0D4F5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0992-3A50-4987-93CB-35EF5DA6A5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68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7DCA7-F127-431D-AFBF-F5B421F2EB6F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304A8-1A0D-41F3-9AF6-9B809E280A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04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304A8-1A0D-41F3-9AF6-9B809E280AE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72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02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01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27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78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14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95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53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77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76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76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38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5337-84FF-41E0-94FA-FC16DD4AAA86}" type="datetimeFigureOut">
              <a:rPr lang="it-IT" smtClean="0"/>
              <a:t>20/06/2023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23C-4C60-42BE-9130-F9E29D8C31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53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538" b="3640"/>
          <a:stretch/>
        </p:blipFill>
        <p:spPr bwMode="auto">
          <a:xfrm>
            <a:off x="-1" y="0"/>
            <a:ext cx="12192001" cy="6926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5C8547-F62D-38A5-88B4-38C7392DF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81" y="213408"/>
            <a:ext cx="9537539" cy="16460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8CE18F-BE4B-54AA-1708-A96520ED6249}"/>
              </a:ext>
            </a:extLst>
          </p:cNvPr>
          <p:cNvSpPr txBox="1"/>
          <p:nvPr/>
        </p:nvSpPr>
        <p:spPr>
          <a:xfrm>
            <a:off x="2778476" y="1233682"/>
            <a:ext cx="6094378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Viaggio di istruzione in Sila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1638935" marR="47625" lvl="0" indent="-14909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lang="it-IT" sz="1000" dirty="0"/>
          </a:p>
        </p:txBody>
      </p:sp>
      <p:pic>
        <p:nvPicPr>
          <p:cNvPr id="7" name="Picture 2" descr="IMG-20230615-WA0063">
            <a:extLst>
              <a:ext uri="{FF2B5EF4-FFF2-40B4-BE49-F238E27FC236}">
                <a16:creationId xmlns:a16="http://schemas.microsoft.com/office/drawing/2014/main" id="{57D475AA-38DA-6FB1-9168-8869DEB0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7" y="2134761"/>
            <a:ext cx="5063943" cy="380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A8DC90-DCCB-EA26-3A6F-AAC48EFE6538}"/>
              </a:ext>
            </a:extLst>
          </p:cNvPr>
          <p:cNvSpPr txBox="1"/>
          <p:nvPr/>
        </p:nvSpPr>
        <p:spPr>
          <a:xfrm>
            <a:off x="-176050" y="5996660"/>
            <a:ext cx="8468140" cy="1200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8360" marR="45720" lvl="0" indent="-63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Diario d</a:t>
            </a:r>
            <a:r>
              <a:rPr kumimoji="0" lang="it-IT" sz="32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</a:t>
            </a:r>
            <a:r>
              <a:rPr kumimoji="0" lang="it-IT" sz="3200" b="1" i="1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bordo </a:t>
            </a:r>
            <a:endParaRPr kumimoji="0" lang="it-IT" sz="3200" b="0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658360" marR="45720" lvl="0" indent="-63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-1943675" y="1656058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6B0D89-BD17-3126-C6E3-5C816136B0C6}"/>
              </a:ext>
            </a:extLst>
          </p:cNvPr>
          <p:cNvSpPr txBox="1"/>
          <p:nvPr/>
        </p:nvSpPr>
        <p:spPr>
          <a:xfrm>
            <a:off x="6857641" y="2250696"/>
            <a:ext cx="4867928" cy="35708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C’è un libro sempre aperto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tutti gli occhi: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NATURA.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35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(Jean-Jacques Rousseau)</a:t>
            </a:r>
            <a:endParaRPr lang="it-IT" sz="1100" b="1" kern="1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574">
        <p14:doors dir="vert"/>
      </p:transition>
    </mc:Choice>
    <mc:Fallback xmlns="">
      <p:transition spd="slow" advTm="1457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95515" y="-114288"/>
            <a:ext cx="12287515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IMG-20230615-WA0060">
            <a:extLst>
              <a:ext uri="{FF2B5EF4-FFF2-40B4-BE49-F238E27FC236}">
                <a16:creationId xmlns:a16="http://schemas.microsoft.com/office/drawing/2014/main" id="{739593DD-BFC6-9412-F132-545E51A1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/>
          <a:stretch/>
        </p:blipFill>
        <p:spPr bwMode="auto">
          <a:xfrm>
            <a:off x="1055198" y="412068"/>
            <a:ext cx="1556632" cy="1202357"/>
          </a:xfrm>
          <a:prstGeom prst="rect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D2FDC1-99B3-CECF-8CE2-59090CC95A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1"/>
          <a:stretch/>
        </p:blipFill>
        <p:spPr>
          <a:xfrm>
            <a:off x="1442273" y="3671911"/>
            <a:ext cx="4810056" cy="29188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85D12E0-41F5-AEA0-FADB-53F795B54F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r="12495" b="-50"/>
          <a:stretch/>
        </p:blipFill>
        <p:spPr>
          <a:xfrm>
            <a:off x="2699594" y="390911"/>
            <a:ext cx="1575015" cy="29918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C69B0B-CD33-A032-18B1-585236BE9E65}"/>
              </a:ext>
            </a:extLst>
          </p:cNvPr>
          <p:cNvSpPr txBox="1"/>
          <p:nvPr/>
        </p:nvSpPr>
        <p:spPr>
          <a:xfrm>
            <a:off x="6620471" y="1302031"/>
            <a:ext cx="457010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Dopo il pranzo, momento di piacere culinario, di racconti e di relax, ci siamo diretti al Parco Nazionale della Sila Centro Visite “A. Garcea”, dove si trova un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Museo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 dà  visibilità a gran parte delle specie animali</a:t>
            </a:r>
            <a:r>
              <a:rPr kumimoji="0" lang="it-IT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floreali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nella Sila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Piccola.</a:t>
            </a:r>
            <a:r>
              <a:rPr kumimoji="0" lang="it-IT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L’esposizione</a:t>
            </a:r>
            <a:r>
              <a:rPr lang="it-IT" sz="1600" dirty="0" smtClean="0">
                <a:latin typeface="Calibri" panose="020F0502020204030204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attira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l’attenzione dei visitatori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invita</a:t>
            </a:r>
            <a:r>
              <a:rPr kumimoji="0" lang="it-IT" sz="16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conoscenza ed </a:t>
            </a:r>
            <a:r>
              <a:rPr lang="it-IT" sz="1600" dirty="0" smtClean="0">
                <a:solidFill>
                  <a:srgbClr val="333333"/>
                </a:solidFill>
                <a:latin typeface="Calibri" panose="020F0502020204030204"/>
              </a:rPr>
              <a:t>al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rispetto </a:t>
            </a:r>
            <a:r>
              <a:rPr lang="it-IT" sz="1600" dirty="0">
                <a:solidFill>
                  <a:srgbClr val="333333"/>
                </a:solidFill>
                <a:latin typeface="Calibri" panose="020F0502020204030204"/>
              </a:rPr>
              <a:t> </a:t>
            </a:r>
            <a:r>
              <a:rPr lang="it-IT" sz="1600" dirty="0" smtClean="0">
                <a:solidFill>
                  <a:srgbClr val="333333"/>
                </a:solidFill>
                <a:latin typeface="Calibri" panose="020F0502020204030204"/>
              </a:rPr>
              <a:t>del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79996B4-26C1-6276-F973-F3B8F6EB47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5" y="3671911"/>
            <a:ext cx="4921667" cy="26544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D9ED187-8A8B-30A3-B3CF-197E439826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5"/>
          <a:stretch/>
        </p:blipFill>
        <p:spPr>
          <a:xfrm>
            <a:off x="4039571" y="390910"/>
            <a:ext cx="2302648" cy="30356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5F4C68-9CEE-A765-63AA-C14FAB720083}"/>
              </a:ext>
            </a:extLst>
          </p:cNvPr>
          <p:cNvSpPr txBox="1"/>
          <p:nvPr/>
        </p:nvSpPr>
        <p:spPr>
          <a:xfrm>
            <a:off x="6429983" y="412068"/>
            <a:ext cx="5329319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MERCOLEDI’ 07 GIUGNO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93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18">
        <p15:prstTrans prst="pageCurlDouble"/>
      </p:transition>
    </mc:Choice>
    <mc:Fallback xmlns="">
      <p:transition spd="slow" advTm="1871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45719" y="-68094"/>
            <a:ext cx="12146281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08210" y="480646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7" descr="IMG-20230615-WA0060">
            <a:extLst>
              <a:ext uri="{FF2B5EF4-FFF2-40B4-BE49-F238E27FC236}">
                <a16:creationId xmlns:a16="http://schemas.microsoft.com/office/drawing/2014/main" id="{739593DD-BFC6-9412-F132-545E51A1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/>
          <a:stretch/>
        </p:blipFill>
        <p:spPr bwMode="auto">
          <a:xfrm>
            <a:off x="9142726" y="347546"/>
            <a:ext cx="2721759" cy="2044672"/>
          </a:xfrm>
          <a:prstGeom prst="rect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626612-864E-310F-FD5E-AFBB4FDB2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89" y="268921"/>
            <a:ext cx="4077653" cy="30642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5243B4-8DC5-6590-626D-F9DE7C86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/>
          <a:stretch/>
        </p:blipFill>
        <p:spPr>
          <a:xfrm>
            <a:off x="1327495" y="3856059"/>
            <a:ext cx="2934000" cy="24442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3AA7D8-D808-A212-D340-B10F417F58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b="15526"/>
          <a:stretch/>
        </p:blipFill>
        <p:spPr>
          <a:xfrm>
            <a:off x="4503191" y="3665584"/>
            <a:ext cx="2829393" cy="27413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E5A09A-D06B-98C3-E30C-753E56C054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89" y="243106"/>
            <a:ext cx="3456296" cy="25972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73929C-E9B7-7C6E-A2C4-89DA8182E156}"/>
              </a:ext>
            </a:extLst>
          </p:cNvPr>
          <p:cNvSpPr txBox="1"/>
          <p:nvPr/>
        </p:nvSpPr>
        <p:spPr>
          <a:xfrm>
            <a:off x="7531406" y="3052116"/>
            <a:ext cx="4461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 giornata si è conclusa con una cena abbondante presso l'hotel e… una </a:t>
            </a:r>
            <a:r>
              <a:rPr lang="it-IT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partita entusiasmante al bowling!</a:t>
            </a:r>
            <a:endParaRPr lang="it-IT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EA77FB-CCCE-B84F-7F9B-E69D9429AD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5" y="3826012"/>
            <a:ext cx="1586081" cy="2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9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12201" y="0"/>
            <a:ext cx="12204201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08210" y="560527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69B6408-99A0-E0A5-9409-70C76190C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90" y="254173"/>
            <a:ext cx="2123506" cy="282582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AD0336-AB15-742C-5D7C-C9E0B741F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22" y="3497094"/>
            <a:ext cx="2123506" cy="282582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9C2DB66-50F2-097D-495F-55E0B62FD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02" y="3000915"/>
            <a:ext cx="4303684" cy="32340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449625F-1C9C-1997-C9DC-D94355B44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27" y="213763"/>
            <a:ext cx="1258539" cy="126392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5A543A7-72FB-C9E6-5828-4992DB7903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57" y="341986"/>
            <a:ext cx="1846056" cy="2456610"/>
          </a:xfrm>
          <a:prstGeom prst="rect">
            <a:avLst/>
          </a:prstGeom>
        </p:spPr>
      </p:pic>
      <p:pic>
        <p:nvPicPr>
          <p:cNvPr id="2050" name="Picture 2" descr="Foto">
            <a:extLst>
              <a:ext uri="{FF2B5EF4-FFF2-40B4-BE49-F238E27FC236}">
                <a16:creationId xmlns:a16="http://schemas.microsoft.com/office/drawing/2014/main" id="{F18BB28E-1EFD-D44C-7D57-E1F1C762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52" y="432426"/>
            <a:ext cx="574367" cy="27553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0ECAE7-59A5-F0F0-C601-F4F29DB377DB}"/>
              </a:ext>
            </a:extLst>
          </p:cNvPr>
          <p:cNvSpPr txBox="1"/>
          <p:nvPr/>
        </p:nvSpPr>
        <p:spPr>
          <a:xfrm>
            <a:off x="3247887" y="1246055"/>
            <a:ext cx="612742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Oggi ci siamo recati presso l’Azienda Agricola Guerci,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 produce, con metodo biologico, prodotti caseari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naturali e genuini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gustato i loro formaggi caprini.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giornata di svago tra cibo e natura!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2DD9EA0-0BE0-D635-0F4B-CE9DB8D4C8E4}"/>
              </a:ext>
            </a:extLst>
          </p:cNvPr>
          <p:cNvSpPr txBox="1"/>
          <p:nvPr/>
        </p:nvSpPr>
        <p:spPr>
          <a:xfrm>
            <a:off x="3920288" y="3334168"/>
            <a:ext cx="7951914" cy="1940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8360" marR="38735" lvl="0" indent="-63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595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Al termine della visita, siamo tornati in hotel per pranzare e prepararci per il ritorno a casa.</a:t>
            </a:r>
          </a:p>
          <a:p>
            <a:pPr marL="4658360" marR="38735" lvl="0" indent="-63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595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Questo viaggio ci ha regalato nuove conoscenze e  tante emozioni.</a:t>
            </a:r>
          </a:p>
          <a:p>
            <a:pPr marL="4658360" marR="38735" lvl="0" indent="-63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595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C1F1749-5181-4766-1D6C-E5CF72F5F2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1" y="1703450"/>
            <a:ext cx="2123506" cy="262656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C5D570-7B1C-8B0F-1CE0-2592C4629B0C}"/>
              </a:ext>
            </a:extLst>
          </p:cNvPr>
          <p:cNvSpPr txBox="1"/>
          <p:nvPr/>
        </p:nvSpPr>
        <p:spPr>
          <a:xfrm>
            <a:off x="3103614" y="193580"/>
            <a:ext cx="4485833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GIOVEDI’ 08 GIUGNO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32D575-91CE-04EC-ADA8-9F7A57CD6ADC}"/>
              </a:ext>
            </a:extLst>
          </p:cNvPr>
          <p:cNvSpPr txBox="1"/>
          <p:nvPr/>
        </p:nvSpPr>
        <p:spPr>
          <a:xfrm>
            <a:off x="7139144" y="50617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 Viaggiare apre la mente,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permette di scoprire 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stessi,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di conoscere le bellezze della natura».</a:t>
            </a:r>
          </a:p>
        </p:txBody>
      </p:sp>
    </p:spTree>
    <p:extLst>
      <p:ext uri="{BB962C8B-B14F-4D97-AF65-F5344CB8AC3E}">
        <p14:creationId xmlns:p14="http://schemas.microsoft.com/office/powerpoint/2010/main" val="329815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848">
        <p15:prstTrans prst="pageCurlDouble"/>
      </p:transition>
    </mc:Choice>
    <mc:Fallback xmlns="">
      <p:transition spd="slow" advTm="2084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444" b="3640"/>
          <a:stretch/>
        </p:blipFill>
        <p:spPr bwMode="auto">
          <a:xfrm>
            <a:off x="-48639" y="0"/>
            <a:ext cx="12240639" cy="6926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8CE18F-BE4B-54AA-1708-A96520ED6249}"/>
              </a:ext>
            </a:extLst>
          </p:cNvPr>
          <p:cNvSpPr txBox="1"/>
          <p:nvPr/>
        </p:nvSpPr>
        <p:spPr>
          <a:xfrm>
            <a:off x="3129114" y="1247965"/>
            <a:ext cx="6094378" cy="245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7AF5C3-A074-8027-9AD4-E0C89F9017B3}"/>
              </a:ext>
            </a:extLst>
          </p:cNvPr>
          <p:cNvSpPr txBox="1"/>
          <p:nvPr/>
        </p:nvSpPr>
        <p:spPr>
          <a:xfrm>
            <a:off x="4186164" y="1009651"/>
            <a:ext cx="4468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Alberolandia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asce alle porte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del Parco Nazionale della Sila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 pini secolari che fanno da cornice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Granaro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Village.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parco offre tanto divertimento a grandi e piccini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6" descr="mabos">
            <a:extLst>
              <a:ext uri="{FF2B5EF4-FFF2-40B4-BE49-F238E27FC236}">
                <a16:creationId xmlns:a16="http://schemas.microsoft.com/office/drawing/2014/main" id="{0CF31F15-2B16-5905-1E6A-EC041D33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24" y="3636459"/>
            <a:ext cx="2414944" cy="3035026"/>
          </a:xfrm>
          <a:prstGeom prst="rect">
            <a:avLst/>
          </a:prstGeom>
          <a:noFill/>
          <a:ln w="38100" algn="ctr">
            <a:solidFill>
              <a:srgbClr val="00602B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B865E6-A7E3-53FB-5492-64330B4BBFD6}"/>
              </a:ext>
            </a:extLst>
          </p:cNvPr>
          <p:cNvSpPr txBox="1"/>
          <p:nvPr/>
        </p:nvSpPr>
        <p:spPr>
          <a:xfrm>
            <a:off x="958160" y="4422530"/>
            <a:ext cx="4286322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MABOS, Museo d’Arte del Bosco della Sila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è il luogo dove Arte e Bosco si incontrano,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dando vita ad un parco espositivo e laboratoriale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 ospita artisti, critici e storici d'arte,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curatori e appassionati.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9C1A81-0976-47BB-C5BC-1786DD2E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399" y="135715"/>
            <a:ext cx="7492633" cy="1018120"/>
          </a:xfrm>
          <a:prstGeom prst="rect">
            <a:avLst/>
          </a:prstGeom>
        </p:spPr>
      </p:pic>
      <p:pic>
        <p:nvPicPr>
          <p:cNvPr id="5" name="Picture 5" descr="alberolandia_ok">
            <a:extLst>
              <a:ext uri="{FF2B5EF4-FFF2-40B4-BE49-F238E27FC236}">
                <a16:creationId xmlns:a16="http://schemas.microsoft.com/office/drawing/2014/main" id="{03767E9F-D32C-E594-CFC0-FEF9F58DE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82" y="1138206"/>
            <a:ext cx="2947570" cy="2880000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lgDashDotDot"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7" descr="IMG-20230615-WA0060">
            <a:extLst>
              <a:ext uri="{FF2B5EF4-FFF2-40B4-BE49-F238E27FC236}">
                <a16:creationId xmlns:a16="http://schemas.microsoft.com/office/drawing/2014/main" id="{A1AF9DB3-3547-E5D9-A9C9-92BFC861D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/>
          <a:stretch/>
        </p:blipFill>
        <p:spPr bwMode="auto">
          <a:xfrm>
            <a:off x="8654542" y="1153835"/>
            <a:ext cx="3031498" cy="2864371"/>
          </a:xfrm>
          <a:prstGeom prst="rect">
            <a:avLst/>
          </a:prstGeom>
          <a:noFill/>
          <a:ln w="38100" algn="ctr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82B4DD-A0EB-CB9B-7C65-424832B17E2F}"/>
              </a:ext>
            </a:extLst>
          </p:cNvPr>
          <p:cNvSpPr txBox="1"/>
          <p:nvPr/>
        </p:nvSpPr>
        <p:spPr>
          <a:xfrm>
            <a:off x="6827743" y="4211691"/>
            <a:ext cx="6118696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Centro Natura 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immerso nella natura e…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600" noProof="0" dirty="0" smtClean="0">
                <a:solidFill>
                  <a:srgbClr val="333333"/>
                </a:solidFill>
                <a:latin typeface="Calibri" panose="020F0502020204030204"/>
              </a:rPr>
              <a:t>‘’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natura vuole evocare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 memorie proprie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cultura agro -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silvo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pastorale,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natura e della cultura ad essa legata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vuole propagare silenziosamente gli echi </a:t>
            </a:r>
            <a:r>
              <a:rPr lang="it-IT" altLang="it-IT" sz="1600" dirty="0" smtClean="0">
                <a:solidFill>
                  <a:srgbClr val="333333"/>
                </a:solidFill>
                <a:latin typeface="Calibri" panose="020F0502020204030204"/>
              </a:rPr>
              <a:t>‘</a:t>
            </a:r>
            <a:r>
              <a:rPr kumimoji="0" lang="it-IT" alt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’.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38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133848" y="-68094"/>
            <a:ext cx="12325848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6665843" y="232676"/>
            <a:ext cx="4845334" cy="647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lang="it-IT" sz="38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RRIVO IN HOTEL…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 descr="Immagine WhatsApp 2023-06-15 ore 12">
            <a:extLst>
              <a:ext uri="{FF2B5EF4-FFF2-40B4-BE49-F238E27FC236}">
                <a16:creationId xmlns:a16="http://schemas.microsoft.com/office/drawing/2014/main" id="{BCEB3AE4-4437-FBD4-89E2-FB685A93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66" y="198776"/>
            <a:ext cx="4845334" cy="646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6E9AF6-DA77-FC47-9278-24B97E9A94B1}"/>
              </a:ext>
            </a:extLst>
          </p:cNvPr>
          <p:cNvSpPr txBox="1"/>
          <p:nvPr/>
        </p:nvSpPr>
        <p:spPr>
          <a:xfrm>
            <a:off x="6498077" y="982494"/>
            <a:ext cx="51712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600" b="0" i="0" dirty="0">
              <a:solidFill>
                <a:srgbClr val="404040"/>
              </a:solidFill>
              <a:effectLst/>
            </a:endParaRPr>
          </a:p>
          <a:p>
            <a:pPr algn="just"/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it-IT" sz="1600" dirty="0" smtClean="0">
                <a:solidFill>
                  <a:srgbClr val="404040"/>
                </a:solidFill>
                <a:ea typeface="Calibri" panose="020F0502020204030204" pitchFamily="34" charset="0"/>
              </a:rPr>
              <a:t>Il</a:t>
            </a:r>
            <a:r>
              <a:rPr lang="it-IT" sz="1600" dirty="0" smtClean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06 </a:t>
            </a:r>
            <a:r>
              <a:rPr lang="it-IT" sz="1600" dirty="0" smtClean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giugno </a:t>
            </a:r>
            <a:r>
              <a:rPr lang="it-IT" sz="1600" dirty="0" smtClean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2023, </a:t>
            </a:r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giorno della partenza, ci siamo incontrati 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presso la sede scolastica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 di Oliveto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ci siamo subito sistemati a bordo del pullman: tutti eravamo emozionati  e pronti per 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questa 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fantastica avventura in Sila. Durante il viaggio, abbiamo potuto ammirare i paesaggi d’incanto della nostra terra di Calabria </a:t>
            </a:r>
            <a:r>
              <a:rPr lang="it-IT" sz="1600" kern="1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che </a:t>
            </a:r>
            <a:r>
              <a:rPr lang="it-IT" sz="1600" kern="100" dirty="0">
                <a:effectLst/>
                <a:ea typeface="Times New Roman" panose="02020603050405020304" pitchFamily="18" charset="0"/>
              </a:rPr>
              <a:t>apparivano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piano piano, lungo il tragitto: le 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alture</a:t>
            </a:r>
            <a:r>
              <a:rPr lang="it-IT" sz="1600" kern="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,</a:t>
            </a:r>
            <a:r>
              <a:rPr lang="it-IT" sz="1600" kern="1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it-IT" sz="1600" kern="100" dirty="0" smtClean="0">
                <a:ea typeface="Times New Roman" panose="02020603050405020304" pitchFamily="18" charset="0"/>
              </a:rPr>
              <a:t>verdi</a:t>
            </a:r>
            <a:r>
              <a:rPr lang="it-IT" sz="1600" kern="1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it-IT" sz="1600" kern="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 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silenziose, i 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paesini </a:t>
            </a:r>
            <a:r>
              <a:rPr lang="it-IT" sz="1600" kern="1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caratteristici</a:t>
            </a:r>
            <a:r>
              <a:rPr lang="it-IT" sz="1600" kern="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impreziositi dal blu intenso del </a:t>
            </a:r>
            <a:r>
              <a:rPr lang="it-IT" sz="1600" kern="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mare.</a:t>
            </a:r>
          </a:p>
          <a:p>
            <a:pPr algn="just"/>
            <a:r>
              <a:rPr lang="it-IT" sz="1600" kern="1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Dopo 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alcune ore di viaggio, siamo finalmente arrivati al</a:t>
            </a:r>
            <a:r>
              <a:rPr lang="it-IT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Parco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Granaro</a:t>
            </a:r>
            <a:r>
              <a:rPr lang="it-IT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it-IT" sz="16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Scesi dal pullman, ci siamo diretti </a:t>
            </a:r>
            <a:r>
              <a:rPr lang="it-IT" sz="16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in </a:t>
            </a:r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albergo, abbiamo sistemato i bagagli, ci siamo riposati un poco e siamo andati a pranzare. Più tardi, nel pomeriggio, ci siamo recati ad Alberolandia, la prima tappa del nostro itinerario.</a:t>
            </a:r>
          </a:p>
          <a:p>
            <a:pPr algn="just"/>
            <a:r>
              <a:rPr lang="it-IT" sz="1600" dirty="0">
                <a:solidFill>
                  <a:srgbClr val="404040"/>
                </a:solidFill>
                <a:ea typeface="Calibri" panose="020F0502020204030204" pitchFamily="34" charset="0"/>
              </a:rPr>
              <a:t>I divertimenti  che offre questo immenso parco, hanno   rallegrato l’intero </a:t>
            </a:r>
            <a:r>
              <a:rPr lang="it-IT" sz="1600" dirty="0" smtClean="0">
                <a:solidFill>
                  <a:srgbClr val="404040"/>
                </a:solidFill>
                <a:ea typeface="Calibri" panose="020F0502020204030204" pitchFamily="34" charset="0"/>
              </a:rPr>
              <a:t>pomeriggio e quando </a:t>
            </a:r>
            <a:r>
              <a:rPr lang="it-IT" sz="1600" dirty="0">
                <a:solidFill>
                  <a:srgbClr val="404040"/>
                </a:solidFill>
                <a:ea typeface="Calibri" panose="020F0502020204030204" pitchFamily="34" charset="0"/>
              </a:rPr>
              <a:t>siamo rientrati in hotel </a:t>
            </a:r>
            <a:r>
              <a:rPr lang="it-IT" sz="1600" dirty="0" smtClean="0">
                <a:solidFill>
                  <a:srgbClr val="404040"/>
                </a:solidFill>
                <a:ea typeface="Calibri" panose="020F0502020204030204" pitchFamily="34" charset="0"/>
              </a:rPr>
              <a:t>eravamo esausti </a:t>
            </a:r>
            <a:r>
              <a:rPr lang="it-IT" sz="1600" dirty="0">
                <a:solidFill>
                  <a:srgbClr val="404040"/>
                </a:solidFill>
                <a:ea typeface="Calibri" panose="020F0502020204030204" pitchFamily="34" charset="0"/>
              </a:rPr>
              <a:t>ma felici ed affamati, pronti a gustare la succulenta cena che ci aspettava!</a:t>
            </a:r>
            <a:endParaRPr lang="it-IT" sz="1600" dirty="0">
              <a:solidFill>
                <a:srgbClr val="404040"/>
              </a:solidFill>
              <a:effectLst/>
              <a:latin typeface="Poppins" panose="00000500000000000000" pitchFamily="2" charset="0"/>
              <a:ea typeface="Calibri" panose="020F0502020204030204" pitchFamily="34" charset="0"/>
            </a:endParaRP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586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1" y="-68094"/>
            <a:ext cx="12192000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3491386" y="134628"/>
            <a:ext cx="5209228" cy="1203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638935" marR="47625" lvl="0" indent="-149098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GIOCHI E TANTO  DIVERTIMENTO!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5" descr="alberolandia_ok">
            <a:extLst>
              <a:ext uri="{FF2B5EF4-FFF2-40B4-BE49-F238E27FC236}">
                <a16:creationId xmlns:a16="http://schemas.microsoft.com/office/drawing/2014/main" id="{F8AF63E6-7493-D3AC-E88B-9221A446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72" y="213841"/>
            <a:ext cx="1437346" cy="1404396"/>
          </a:xfrm>
          <a:prstGeom prst="plaque">
            <a:avLst/>
          </a:prstGeom>
          <a:noFill/>
          <a:ln w="25400" algn="ctr">
            <a:solidFill>
              <a:srgbClr val="00B05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EE4CD4-2A5C-4D1D-67C3-049652007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4"/>
          <a:stretch/>
        </p:blipFill>
        <p:spPr>
          <a:xfrm>
            <a:off x="1161989" y="1805606"/>
            <a:ext cx="2585262" cy="308406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D1A343-CBE2-4667-A34A-2CBB62AD6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67" y="1478560"/>
            <a:ext cx="3332223" cy="25033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14E3CB-1E74-BE7B-077F-1E1828F13D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8"/>
          <a:stretch/>
        </p:blipFill>
        <p:spPr>
          <a:xfrm>
            <a:off x="9175721" y="116185"/>
            <a:ext cx="2483669" cy="35111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5F332B-6B9A-BEC4-818D-113D593A8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28" y="4406014"/>
            <a:ext cx="2718816" cy="20425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07F188A-5D17-3178-E5F3-975509088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69" y="3811610"/>
            <a:ext cx="3622748" cy="27223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76D261-B906-84DD-295E-4738D95F94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4" t="4763" r="-1692" b="24173"/>
          <a:stretch/>
        </p:blipFill>
        <p:spPr>
          <a:xfrm>
            <a:off x="2587284" y="3848200"/>
            <a:ext cx="1954683" cy="2722368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0855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370">
        <p15:prstTrans prst="pageCurlDouble"/>
      </p:transition>
    </mc:Choice>
    <mc:Fallback xmlns="">
      <p:transition spd="slow" advTm="837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91439" y="-68094"/>
            <a:ext cx="12100561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08210" y="480646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5FDB2C-E419-9F8F-86FB-DDE1D54EBDFC}"/>
              </a:ext>
            </a:extLst>
          </p:cNvPr>
          <p:cNvSpPr txBox="1"/>
          <p:nvPr/>
        </p:nvSpPr>
        <p:spPr>
          <a:xfrm>
            <a:off x="1735134" y="422078"/>
            <a:ext cx="613328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</a:t>
            </a:r>
          </a:p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morant"/>
                <a:ea typeface="+mn-ea"/>
                <a:cs typeface="+mn-cs"/>
              </a:rPr>
              <a:t>PER ADULTI E BAMBINI IL DIVERTIMENTO È GARANTITO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morant"/>
                <a:ea typeface="+mn-ea"/>
                <a:cs typeface="+mn-cs"/>
              </a:rPr>
              <a:t>!</a:t>
            </a:r>
            <a:endParaRPr lang="it-IT" sz="3800" b="1" i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kumimoji="0" lang="it-IT" sz="3800" b="1" i="1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endParaRPr lang="it-IT" sz="3800" b="1" i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642E1F-9B8C-471F-0692-DE7A2FC6E520}"/>
              </a:ext>
            </a:extLst>
          </p:cNvPr>
          <p:cNvSpPr txBox="1"/>
          <p:nvPr/>
        </p:nvSpPr>
        <p:spPr>
          <a:xfrm>
            <a:off x="1517244" y="1670584"/>
            <a:ext cx="6133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Dopo cena è arrivato il momento del divertimento </a:t>
            </a:r>
            <a:r>
              <a:rPr lang="it-IT" sz="1600" b="0" i="0" dirty="0">
                <a:solidFill>
                  <a:srgbClr val="333333"/>
                </a:solidFill>
                <a:effectLst/>
              </a:rPr>
              <a:t>in compagnia di Francesca e Stani, i nostri  animatori professionali. Ci siamo cimentati  in giochi e balli di gruppo a suon di </a:t>
            </a:r>
            <a:r>
              <a:rPr lang="it-IT" sz="1600" b="0" i="0" dirty="0" smtClean="0">
                <a:solidFill>
                  <a:srgbClr val="333333"/>
                </a:solidFill>
                <a:effectLst/>
              </a:rPr>
              <a:t>musica.</a:t>
            </a:r>
            <a:r>
              <a:rPr lang="it-IT" sz="1600" dirty="0" smtClean="0">
                <a:solidFill>
                  <a:srgbClr val="333333"/>
                </a:solidFill>
              </a:rPr>
              <a:t> </a:t>
            </a:r>
            <a:r>
              <a:rPr lang="it-IT" sz="1600" dirty="0">
                <a:solidFill>
                  <a:srgbClr val="333333"/>
                </a:solidFill>
              </a:rPr>
              <a:t>E’ stata una serata coinvolgente e indimenticabile!</a:t>
            </a:r>
            <a:endParaRPr lang="it-IT" sz="16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it-IT" sz="1600" dirty="0">
                <a:solidFill>
                  <a:srgbClr val="404040"/>
                </a:solidFill>
                <a:effectLst/>
                <a:ea typeface="Calibri" panose="020F0502020204030204" pitchFamily="34" charset="0"/>
              </a:rPr>
              <a:t> </a:t>
            </a:r>
            <a:endParaRPr lang="it-IT" sz="1600" b="0" i="0" dirty="0">
              <a:solidFill>
                <a:srgbClr val="404040"/>
              </a:solidFill>
              <a:effectLst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FDEEEA8-5C06-C01D-86F4-47FCFABE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7"/>
          <a:stretch/>
        </p:blipFill>
        <p:spPr>
          <a:xfrm>
            <a:off x="7892809" y="895918"/>
            <a:ext cx="3773357" cy="250258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214A326-4E88-5B48-E50E-2DA3D622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16" t="12139" r="2916" b="53147"/>
          <a:stretch/>
        </p:blipFill>
        <p:spPr>
          <a:xfrm>
            <a:off x="8189994" y="3783287"/>
            <a:ext cx="3708275" cy="279076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FBF35DA-C5A7-0B3B-95BE-1C1CD5B596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1" b="23688"/>
          <a:stretch/>
        </p:blipFill>
        <p:spPr>
          <a:xfrm>
            <a:off x="5673174" y="3912986"/>
            <a:ext cx="2520000" cy="261440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555F33C-7487-36AA-17F1-98C1E8B102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846823"/>
            <a:ext cx="4939133" cy="242905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68D9D8-2497-2B80-2D44-076E6A356073}"/>
              </a:ext>
            </a:extLst>
          </p:cNvPr>
          <p:cNvSpPr txBox="1"/>
          <p:nvPr/>
        </p:nvSpPr>
        <p:spPr>
          <a:xfrm>
            <a:off x="1898597" y="258078"/>
            <a:ext cx="5034577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8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MARTEDI’ 06 GIUGNO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172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00">
        <p15:prstTrans prst="pageCurlDouble"/>
      </p:transition>
    </mc:Choice>
    <mc:Fallback xmlns="">
      <p:transition spd="slow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1" y="0"/>
            <a:ext cx="12192001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08210" y="480646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151C41-E98D-88A9-E2A4-B637617A1DE3}"/>
              </a:ext>
            </a:extLst>
          </p:cNvPr>
          <p:cNvSpPr txBox="1"/>
          <p:nvPr/>
        </p:nvSpPr>
        <p:spPr>
          <a:xfrm>
            <a:off x="1579418" y="1185572"/>
            <a:ext cx="7557726" cy="1654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Dopo una notte di  allegre risate e naturalmente… di poco riposo, ci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siamo svegliati pronti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per affrontare nuove  scoperte</a:t>
            </a:r>
            <a:r>
              <a:rPr lang="it-IT" sz="1600" baseline="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r>
              <a:rPr lang="it-IT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opo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una deliziosa colazione in hotel, abbiamo svolto, con la guida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dei nostri esperti, un’interessante attività laboratoriale, volta a conoscere l’uso della bussola p</a:t>
            </a:r>
            <a:r>
              <a:rPr lang="it-IT" sz="1600" dirty="0" err="1"/>
              <a:t>er</a:t>
            </a:r>
            <a:r>
              <a:rPr lang="it-IT" sz="1600" dirty="0"/>
              <a:t> imparare a </a:t>
            </a:r>
            <a:r>
              <a:rPr lang="it-IT" sz="1600" b="0" i="0" dirty="0">
                <a:effectLst/>
              </a:rPr>
              <a:t>mantenere con precisione la direzione corretta nei boschi  e  tracciare un itinerario su mappa.</a:t>
            </a:r>
            <a:endParaRPr lang="it-IT" sz="1600" dirty="0"/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D273E70-8CB1-0801-B212-41AB91073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27" y="2653974"/>
            <a:ext cx="2669519" cy="3551195"/>
          </a:xfrm>
          <a:prstGeom prst="rect">
            <a:avLst/>
          </a:prstGeom>
        </p:spPr>
      </p:pic>
      <p:pic>
        <p:nvPicPr>
          <p:cNvPr id="1026" name="Picture 2" descr="Tresor Bussola Militare AC10 | Vendita Bussole Genova | Negozi Vendita  Bussole | Bussola Affidabile | Bussole da Orientamento Roma">
            <a:extLst>
              <a:ext uri="{FF2B5EF4-FFF2-40B4-BE49-F238E27FC236}">
                <a16:creationId xmlns:a16="http://schemas.microsoft.com/office/drawing/2014/main" id="{DC052F48-052B-7C64-F88E-9EF2CF8B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84" y="259196"/>
            <a:ext cx="1018120" cy="10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A5B690B-6907-F338-FDF9-E0BFE297B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39" y="2725828"/>
            <a:ext cx="2753735" cy="366322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8EA0B2D-4232-649B-609B-60700A6BF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44" y="2507203"/>
            <a:ext cx="3575366" cy="173802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02B4D59-FDC2-F8D5-B56E-5CCAFB77AD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72" y="4429571"/>
            <a:ext cx="4695741" cy="228265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2F50D8E-3CF3-3B33-58FB-1A203C8043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02" y="259196"/>
            <a:ext cx="2149880" cy="28599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DC02FB-5DA9-9123-C65E-B77DF76DDE28}"/>
              </a:ext>
            </a:extLst>
          </p:cNvPr>
          <p:cNvSpPr txBox="1"/>
          <p:nvPr/>
        </p:nvSpPr>
        <p:spPr>
          <a:xfrm>
            <a:off x="2396691" y="254232"/>
            <a:ext cx="5521624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8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MERCOLEDI’ 07 GIUGNO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806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87549" y="1387"/>
            <a:ext cx="12279549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93643" y="732926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E92D0-3FBC-111C-2AFF-20B5835506DE}"/>
              </a:ext>
            </a:extLst>
          </p:cNvPr>
          <p:cNvSpPr txBox="1"/>
          <p:nvPr/>
        </p:nvSpPr>
        <p:spPr>
          <a:xfrm>
            <a:off x="5685128" y="204344"/>
            <a:ext cx="5453893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8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MERCOLEDI’ 07 GIUGNO</a:t>
            </a:r>
            <a:endParaRPr lang="it-IT" dirty="0"/>
          </a:p>
        </p:txBody>
      </p:sp>
      <p:pic>
        <p:nvPicPr>
          <p:cNvPr id="5" name="Picture 6" descr="mabos">
            <a:extLst>
              <a:ext uri="{FF2B5EF4-FFF2-40B4-BE49-F238E27FC236}">
                <a16:creationId xmlns:a16="http://schemas.microsoft.com/office/drawing/2014/main" id="{06D3DAD3-3241-D9B5-7B0B-437BF554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79" y="375970"/>
            <a:ext cx="997467" cy="1253585"/>
          </a:xfrm>
          <a:prstGeom prst="rect">
            <a:avLst/>
          </a:prstGeom>
          <a:noFill/>
          <a:ln w="38100" algn="ctr">
            <a:solidFill>
              <a:srgbClr val="00602B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639D6A0-1034-1D51-C9CD-6AD9AF2D9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2" y="3945171"/>
            <a:ext cx="3501851" cy="26315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905DF1-1CE7-3558-2A28-679656216C0B}"/>
              </a:ext>
            </a:extLst>
          </p:cNvPr>
          <p:cNvSpPr txBox="1"/>
          <p:nvPr/>
        </p:nvSpPr>
        <p:spPr>
          <a:xfrm>
            <a:off x="5460657" y="1043900"/>
            <a:ext cx="61770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tarda mattinata ci siamo diretti al </a:t>
            </a:r>
            <a:r>
              <a:rPr lang="it-IT" sz="1600" dirty="0">
                <a:solidFill>
                  <a:srgbClr val="111111"/>
                </a:solidFill>
                <a:effectLst/>
              </a:rPr>
              <a:t>MABOS, Museo d’Arte del Bosco nel cuore della Sila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una delle mete più caratteristiche del nostro viaggio.</a:t>
            </a:r>
          </a:p>
          <a:p>
            <a:pPr algn="just"/>
            <a:r>
              <a:rPr lang="it-IT" sz="1600" dirty="0">
                <a:solidFill>
                  <a:srgbClr val="000000"/>
                </a:solidFill>
              </a:rPr>
              <a:t>Lungo il sentiero del bosco abbiamo ammirato le numerose opere di artisti di fama internazionale e le magnifiche creazioni dei ragazzi dell’Accademia delle Belle Arti di Catanzaro, realizzate durante gli eventi  Wood </a:t>
            </a:r>
            <a:r>
              <a:rPr lang="it-IT" sz="1600" dirty="0" err="1">
                <a:solidFill>
                  <a:srgbClr val="000000"/>
                </a:solidFill>
              </a:rPr>
              <a:t>Sculpture</a:t>
            </a:r>
            <a:r>
              <a:rPr lang="it-IT" sz="1600" dirty="0">
                <a:solidFill>
                  <a:srgbClr val="000000"/>
                </a:solidFill>
              </a:rPr>
              <a:t> Contest Sila.</a:t>
            </a:r>
          </a:p>
          <a:p>
            <a:pPr algn="just"/>
            <a:r>
              <a:rPr lang="it-IT" sz="1600" dirty="0">
                <a:solidFill>
                  <a:srgbClr val="000000"/>
                </a:solidFill>
              </a:rPr>
              <a:t>Tutte le opere, prodotte in legno recuperato nei dintorni del </a:t>
            </a:r>
            <a:r>
              <a:rPr lang="it-IT" sz="1600" dirty="0" err="1">
                <a:solidFill>
                  <a:srgbClr val="000000"/>
                </a:solidFill>
              </a:rPr>
              <a:t>Granaro</a:t>
            </a:r>
            <a:r>
              <a:rPr lang="it-IT" sz="1600" dirty="0">
                <a:solidFill>
                  <a:srgbClr val="000000"/>
                </a:solidFill>
              </a:rPr>
              <a:t> Village, sembrano confondersi mirabilmente con l’ambiente circostante.</a:t>
            </a:r>
          </a:p>
          <a:p>
            <a:pPr algn="just"/>
            <a:r>
              <a:rPr lang="it-IT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Nel </a:t>
            </a:r>
            <a:r>
              <a:rPr lang="it-IT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Mabos</a:t>
            </a:r>
            <a:r>
              <a:rPr lang="it-IT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sono presenti sette case di legno per gli artisti, uno spazio serra- laboratorio e una sala espositiva.</a:t>
            </a: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it-IT" sz="1600" dirty="0">
              <a:solidFill>
                <a:srgbClr val="000000"/>
              </a:solidFill>
            </a:endParaRPr>
          </a:p>
          <a:p>
            <a:endParaRPr lang="it-IT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E873884-4AB2-EB4C-3B98-D89B66180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54" y="1179616"/>
            <a:ext cx="3086676" cy="23188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58B301-373E-794C-75E2-AAAFD986A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11" y="3771821"/>
            <a:ext cx="3963216" cy="29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-57500" y="-68094"/>
            <a:ext cx="12246258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bos">
            <a:extLst>
              <a:ext uri="{FF2B5EF4-FFF2-40B4-BE49-F238E27FC236}">
                <a16:creationId xmlns:a16="http://schemas.microsoft.com/office/drawing/2014/main" id="{06D3DAD3-3241-D9B5-7B0B-437BF554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7" y="497873"/>
            <a:ext cx="1986097" cy="2031429"/>
          </a:xfrm>
          <a:prstGeom prst="rect">
            <a:avLst/>
          </a:prstGeom>
          <a:noFill/>
          <a:ln w="38100" algn="ctr">
            <a:solidFill>
              <a:srgbClr val="00602B"/>
            </a:solidFill>
            <a:prstDash val="lgDashDot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4F331C-4AB8-6A8B-C5E6-DDB984638D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9"/>
          <a:stretch/>
        </p:blipFill>
        <p:spPr>
          <a:xfrm>
            <a:off x="7711668" y="1049569"/>
            <a:ext cx="3590031" cy="26684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3F4ECB-084C-CB4A-5FF7-4C01292C4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63" y="1171809"/>
            <a:ext cx="2234484" cy="33904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CCF96C2-FE24-DCD2-3EE6-7EA39421C7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95" y="3998799"/>
            <a:ext cx="5084658" cy="24717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A5F18F-7594-F9FF-BE81-CDE12AFB873F}"/>
              </a:ext>
            </a:extLst>
          </p:cNvPr>
          <p:cNvSpPr txBox="1"/>
          <p:nvPr/>
        </p:nvSpPr>
        <p:spPr>
          <a:xfrm>
            <a:off x="3967199" y="168070"/>
            <a:ext cx="5237463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38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 OPERE DEGLI ARTISTI!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99163FE-D54B-CA62-9AA7-176E86D0F6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6687"/>
          <a:stretch/>
        </p:blipFill>
        <p:spPr>
          <a:xfrm>
            <a:off x="936707" y="3204720"/>
            <a:ext cx="3805192" cy="317850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5503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ri Pagina Del Taccuino Vuoto Taccuino Isolato Su Sfondo Bianco - Immagini  vettoriali stock e altre immagini di Affari - iStock">
            <a:extLst>
              <a:ext uri="{FF2B5EF4-FFF2-40B4-BE49-F238E27FC236}">
                <a16:creationId xmlns:a16="http://schemas.microsoft.com/office/drawing/2014/main" id="{27336AFF-E6F1-EC3E-DABB-DA87E017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3502" r="5383" b="3640"/>
          <a:stretch/>
        </p:blipFill>
        <p:spPr bwMode="auto">
          <a:xfrm>
            <a:off x="45719" y="-58258"/>
            <a:ext cx="12146281" cy="69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0DD452-70D5-9034-0A7C-D75DC32E6EB0}"/>
              </a:ext>
            </a:extLst>
          </p:cNvPr>
          <p:cNvSpPr txBox="1"/>
          <p:nvPr/>
        </p:nvSpPr>
        <p:spPr>
          <a:xfrm>
            <a:off x="2308210" y="480646"/>
            <a:ext cx="6193876" cy="647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38935" marR="47625" lvl="0" indent="-149098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endParaRPr kumimoji="0" lang="it-IT" sz="3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76B72E-12B8-ABDE-CAA0-20602962F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92" y="258289"/>
            <a:ext cx="4164923" cy="31288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48567C-35D7-0F87-8CF4-D1E0D13C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29" y="3703735"/>
            <a:ext cx="3733321" cy="28046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247427-384D-B7D6-9A77-E2A51B86A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07" y="3629070"/>
            <a:ext cx="3669214" cy="27564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26B3669-3210-BB93-58FC-F5A0EBE35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48" y="504038"/>
            <a:ext cx="3251721" cy="244285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3300F05-A5C2-277B-193E-7558C40818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6" y="1264306"/>
            <a:ext cx="2528087" cy="33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9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74">
        <p15:prstTrans prst="pageCurlDouble"/>
      </p:transition>
    </mc:Choice>
    <mc:Fallback xmlns="">
      <p:transition spd="slow" advTm="14574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760</Words>
  <Application>Microsoft Office PowerPoint</Application>
  <PresentationFormat>Widescreen</PresentationFormat>
  <Paragraphs>71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Cormorant</vt:lpstr>
      <vt:lpstr>Open Sans</vt:lpstr>
      <vt:lpstr>Poppins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STATALE “GIUSEPPE MOSCATO” SCUOLA DELL’INFANZIA - PRIMARIA- SECONDARIA DI I GRADO P.zza S. Francesco di Sales,4 – 89131 Gallina di Reggio Calabria - Tel.0965/682157 🖂 Posta Elettronica Ordinaria: rcic80700g@istruzione.it – 🖂 PEC: rcic80700g@pec.istruzione.it C.F. n. 92031300806 - C.M. RCIC80700G - C.U. UFK2ZX Sito web: www.icmoscato.edu.it</dc:title>
  <dc:creator>Maria</dc:creator>
  <cp:lastModifiedBy>Maria</cp:lastModifiedBy>
  <cp:revision>118</cp:revision>
  <dcterms:created xsi:type="dcterms:W3CDTF">2023-06-15T17:07:47Z</dcterms:created>
  <dcterms:modified xsi:type="dcterms:W3CDTF">2023-06-20T20:19:20Z</dcterms:modified>
</cp:coreProperties>
</file>